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5" r:id="rId15"/>
    <p:sldId id="271" r:id="rId16"/>
    <p:sldId id="272" r:id="rId17"/>
    <p:sldId id="273" r:id="rId18"/>
    <p:sldId id="276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8667" y="3670301"/>
            <a:ext cx="7918451" cy="709613"/>
          </a:xfrm>
        </p:spPr>
        <p:txBody>
          <a:bodyPr lIns="0" tIns="0" rIns="0" bIns="0"/>
          <a:lstStyle>
            <a:lvl1pPr>
              <a:defRPr sz="3600"/>
            </a:lvl1pPr>
          </a:lstStyle>
          <a:p>
            <a:pPr lvl="0"/>
            <a:endParaRPr lang="nl-NL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8667" y="4724400"/>
            <a:ext cx="7918451" cy="457200"/>
          </a:xfrm>
        </p:spPr>
        <p:txBody>
          <a:bodyPr lIns="0" tIns="0" rIns="0" bIns="0" anchor="ctr"/>
          <a:lstStyle>
            <a:lvl1pPr>
              <a:lnSpc>
                <a:spcPts val="1800"/>
              </a:lnSpc>
              <a:defRPr sz="1800"/>
            </a:lvl1pPr>
          </a:lstStyle>
          <a:p>
            <a:pPr lvl="0"/>
            <a:endParaRPr lang="nl-NL" noProof="0"/>
          </a:p>
          <a:p>
            <a:pPr lvl="0"/>
            <a:endParaRPr lang="nl-NL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60620BD-F02D-4DF7-8610-4A993D444501}" type="slidenum">
              <a:rPr lang="nl-NL"/>
              <a:t>‹nr.›</a:t>
            </a:fld>
            <a:endParaRPr lang="nl-NL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>
          <a:xfrm>
            <a:off x="2844800" y="5410200"/>
            <a:ext cx="79184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1800"/>
              </a:lnSpc>
            </a:pPr>
            <a:endParaRPr lang="nl-NL" sz="1800">
              <a:latin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nl-NL" sz="1800">
              <a:latin typeface="Arial" panose="020B060402020202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>
          <a:xfrm>
            <a:off x="2878667" y="5227638"/>
            <a:ext cx="79184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ts val="1800"/>
              </a:lnSpc>
            </a:pPr>
            <a:endParaRPr lang="nl-NL" sz="1800">
              <a:latin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nl-NL" sz="1800">
              <a:latin typeface="Arial" panose="020B0604020202020204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>
          <a:xfrm>
            <a:off x="2878667" y="5227638"/>
            <a:ext cx="79184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ts val="1800"/>
              </a:lnSpc>
            </a:pPr>
            <a:endParaRPr lang="nl-NL" sz="1800">
              <a:latin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nl-NL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990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F160-1221-42F8-971A-15E478E90C20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1058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089901" y="1143001"/>
            <a:ext cx="2408767" cy="450691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63601" y="1143001"/>
            <a:ext cx="7023100" cy="450691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89C7-DE1E-4BBA-BFE6-781F565BC8ED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4726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C1D7-3C6A-4C94-9824-C58A30616E71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699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08DE-7444-4FFB-B797-1C7492829D07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4864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82651" y="2093913"/>
            <a:ext cx="4705349" cy="3556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91200" y="2093913"/>
            <a:ext cx="4707467" cy="3556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0E80-37A4-43A7-934C-DD486BAC2C3C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1621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2824-CFB4-4B59-8258-864EABF4ED96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8040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F650-EE3B-4E2F-956F-D4657757308F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486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436-D104-4D03-A584-FD96F4EE5969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5135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6EE2-6328-4587-9C2C-6FDD37D97C1F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5836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3AB0-0C84-4270-8F03-48668392F507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1705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1" y="1143000"/>
            <a:ext cx="961601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1" y="2093913"/>
            <a:ext cx="9616016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endParaRPr lang="nl-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49AA59-F8CA-46F8-A8E4-A5044C485AD1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92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fontAlgn="base">
        <a:lnSpc>
          <a:spcPts val="2200"/>
        </a:lnSpc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92088" algn="l" rtl="0" fontAlgn="base">
        <a:lnSpc>
          <a:spcPts val="2200"/>
        </a:lnSpc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228600" algn="l" rtl="0" fontAlgn="base">
        <a:lnSpc>
          <a:spcPts val="2200"/>
        </a:lnSpc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788" indent="-228600" algn="l" rtl="0" fontAlgn="base">
        <a:lnSpc>
          <a:spcPts val="2200"/>
        </a:lnSpc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39888" indent="-228600" algn="l" rtl="0" fontAlgn="base">
        <a:lnSpc>
          <a:spcPts val="2200"/>
        </a:lnSpc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vak" descr="PresentatieTitel" title="PresentatieTitel"/>
          <p:cNvSpPr>
            <a:spLocks noGrp="1" noChangeArrowheads="1"/>
          </p:cNvSpPr>
          <p:nvPr>
            <p:ph type="ctrTitle"/>
          </p:nvPr>
        </p:nvSpPr>
        <p:spPr>
          <a:xfrm>
            <a:off x="3683000" y="3500438"/>
            <a:ext cx="5938838" cy="1054100"/>
          </a:xfrm>
        </p:spPr>
        <p:txBody>
          <a:bodyPr/>
          <a:lstStyle/>
          <a:p>
            <a:r>
              <a:rPr lang="nl-NL" dirty="0"/>
              <a:t>Gezondheid</a:t>
            </a:r>
          </a:p>
        </p:txBody>
      </p:sp>
      <p:sp>
        <p:nvSpPr>
          <p:cNvPr id="2051" name="Datumvak" descr="DOCdatum" title="DOCdatum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nl-NL" sz="2400" dirty="0"/>
              <a:t>Les 1</a:t>
            </a:r>
          </a:p>
        </p:txBody>
      </p:sp>
      <p:sp>
        <p:nvSpPr>
          <p:cNvPr id="2052" name="Spreker" descr="Spreker" title="Spreker"/>
          <p:cNvSpPr txBox="1">
            <a:spLocks noChangeArrowheads="1"/>
          </p:cNvSpPr>
          <p:nvPr/>
        </p:nvSpPr>
        <p:spPr>
          <a:xfrm>
            <a:off x="3683000" y="5084763"/>
            <a:ext cx="5938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kstvak 1" descr="logovast_payoff" title="logovast_payoff"/>
          <p:cNvSpPr txBox="1"/>
          <p:nvPr/>
        </p:nvSpPr>
        <p:spPr>
          <a:xfrm>
            <a:off x="7960800" y="6228000"/>
            <a:ext cx="2592000" cy="15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49486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Gezondheid in zijn algemeen</a:t>
            </a:r>
          </a:p>
        </p:txBody>
      </p:sp>
      <p:sp>
        <p:nvSpPr>
          <p:cNvPr id="4" name="Ovaal 3"/>
          <p:cNvSpPr/>
          <p:nvPr/>
        </p:nvSpPr>
        <p:spPr>
          <a:xfrm>
            <a:off x="1847528" y="2158245"/>
            <a:ext cx="266429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rgbClr val="FFFFFF"/>
                </a:solidFill>
                <a:latin typeface="Arial"/>
              </a:rPr>
              <a:t>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rgbClr val="FFFFFF"/>
                </a:solidFill>
                <a:latin typeface="Arial"/>
              </a:rPr>
              <a:t>lichamelijk</a:t>
            </a:r>
          </a:p>
        </p:txBody>
      </p:sp>
      <p:sp>
        <p:nvSpPr>
          <p:cNvPr id="5" name="Ovaal 4"/>
          <p:cNvSpPr/>
          <p:nvPr/>
        </p:nvSpPr>
        <p:spPr>
          <a:xfrm>
            <a:off x="6330280" y="2239483"/>
            <a:ext cx="266429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rgbClr val="FFFFFF"/>
                </a:solidFill>
                <a:latin typeface="Arial"/>
              </a:rPr>
              <a:t>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rgbClr val="FFFFFF"/>
                </a:solidFill>
                <a:latin typeface="Arial"/>
              </a:rPr>
              <a:t>geestelijk</a:t>
            </a:r>
          </a:p>
        </p:txBody>
      </p:sp>
      <p:sp>
        <p:nvSpPr>
          <p:cNvPr id="8" name="Ovaal 7"/>
          <p:cNvSpPr/>
          <p:nvPr/>
        </p:nvSpPr>
        <p:spPr>
          <a:xfrm>
            <a:off x="1847528" y="4437112"/>
            <a:ext cx="266429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rgbClr val="FFFFFF"/>
                </a:solidFill>
                <a:latin typeface="Arial"/>
              </a:rPr>
              <a:t>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rgbClr val="FFFFFF"/>
                </a:solidFill>
                <a:latin typeface="Arial"/>
              </a:rPr>
              <a:t>sociaal</a:t>
            </a:r>
          </a:p>
        </p:txBody>
      </p:sp>
      <p:sp>
        <p:nvSpPr>
          <p:cNvPr id="9" name="Ovaal 8"/>
          <p:cNvSpPr/>
          <p:nvPr/>
        </p:nvSpPr>
        <p:spPr>
          <a:xfrm>
            <a:off x="6328658" y="4437112"/>
            <a:ext cx="266429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rgbClr val="FFFFFF"/>
                </a:solidFill>
                <a:latin typeface="Arial"/>
              </a:rPr>
              <a:t>4 welbevinden</a:t>
            </a:r>
          </a:p>
        </p:txBody>
      </p:sp>
      <p:cxnSp>
        <p:nvCxnSpPr>
          <p:cNvPr id="12" name="Gekromde verbindingslijn 11"/>
          <p:cNvCxnSpPr>
            <a:stCxn id="4" idx="6"/>
            <a:endCxn id="9" idx="2"/>
          </p:cNvCxnSpPr>
          <p:nvPr/>
        </p:nvCxnSpPr>
        <p:spPr>
          <a:xfrm>
            <a:off x="4511824" y="2615446"/>
            <a:ext cx="1816834" cy="2278867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kromde verbindingslijn 13"/>
          <p:cNvCxnSpPr>
            <a:stCxn id="8" idx="7"/>
            <a:endCxn id="5" idx="2"/>
          </p:cNvCxnSpPr>
          <p:nvPr/>
        </p:nvCxnSpPr>
        <p:spPr>
          <a:xfrm rot="5400000" flipH="1" flipV="1">
            <a:off x="4288793" y="2529538"/>
            <a:ext cx="1874340" cy="2208633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kromde verbindingslijn 15"/>
          <p:cNvCxnSpPr>
            <a:stCxn id="4" idx="4"/>
            <a:endCxn id="8" idx="1"/>
          </p:cNvCxnSpPr>
          <p:nvPr/>
        </p:nvCxnSpPr>
        <p:spPr>
          <a:xfrm rot="5400000">
            <a:off x="1959502" y="3350850"/>
            <a:ext cx="1498378" cy="941971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kromde verbindingslijn 17"/>
          <p:cNvCxnSpPr>
            <a:stCxn id="8" idx="4"/>
            <a:endCxn id="9" idx="3"/>
          </p:cNvCxnSpPr>
          <p:nvPr/>
        </p:nvCxnSpPr>
        <p:spPr>
          <a:xfrm rot="5400000" flipH="1" flipV="1">
            <a:off x="4882300" y="3514978"/>
            <a:ext cx="133911" cy="3539159"/>
          </a:xfrm>
          <a:prstGeom prst="curvedConnector3">
            <a:avLst>
              <a:gd name="adj1" fmla="val -695211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kromde verbindingslijn 20"/>
          <p:cNvCxnSpPr>
            <a:stCxn id="9" idx="0"/>
            <a:endCxn id="5" idx="6"/>
          </p:cNvCxnSpPr>
          <p:nvPr/>
        </p:nvCxnSpPr>
        <p:spPr>
          <a:xfrm rot="5400000" flipH="1" flipV="1">
            <a:off x="7457478" y="2900013"/>
            <a:ext cx="1740429" cy="1333770"/>
          </a:xfrm>
          <a:prstGeom prst="curvedConnector4">
            <a:avLst>
              <a:gd name="adj1" fmla="val 36864"/>
              <a:gd name="adj2" fmla="val 127075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kromde verbindingslijn 24"/>
          <p:cNvCxnSpPr>
            <a:stCxn id="4" idx="7"/>
            <a:endCxn id="5" idx="1"/>
          </p:cNvCxnSpPr>
          <p:nvPr/>
        </p:nvCxnSpPr>
        <p:spPr>
          <a:xfrm rot="16200000" flipH="1">
            <a:off x="5380433" y="1033370"/>
            <a:ext cx="81238" cy="2598810"/>
          </a:xfrm>
          <a:prstGeom prst="curvedConnector3">
            <a:avLst>
              <a:gd name="adj1" fmla="val -478858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Afbeelding 26" descr="Attorney General and Justi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01" y="2292154"/>
            <a:ext cx="3491880" cy="261891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32577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Gezondheidsrisico’s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Welke specifieke groepen lopen meer kans op ziektes denk je?</a:t>
            </a:r>
          </a:p>
          <a:p>
            <a:endParaRPr lang="nl-NL" sz="2400" dirty="0"/>
          </a:p>
          <a:p>
            <a:r>
              <a:rPr lang="nl-NL" sz="2400" dirty="0"/>
              <a:t>Klas verdelen in 8 groepen. Elke groep gaat aan de slag met 1 doelgroep:</a:t>
            </a:r>
          </a:p>
          <a:p>
            <a:endParaRPr lang="nl-NL" sz="2400" dirty="0"/>
          </a:p>
          <a:p>
            <a:r>
              <a:rPr lang="nl-NL" sz="2400" dirty="0"/>
              <a:t>Alcoholverslaafden / Drugsverslaafden / Psychiatrische cliënten / Ouderen / Asielzoekers / Cliënten in een </a:t>
            </a:r>
            <a:r>
              <a:rPr lang="nl-NL" sz="2400" dirty="0" err="1"/>
              <a:t>penitiaire</a:t>
            </a:r>
            <a:r>
              <a:rPr lang="nl-NL" sz="2400" dirty="0"/>
              <a:t> inrichting / Slachtoffers van huiselijk geweld / Cliënten met een verstandelijke beperking </a:t>
            </a:r>
          </a:p>
          <a:p>
            <a:endParaRPr lang="nl-NL" sz="2400" dirty="0"/>
          </a:p>
          <a:p>
            <a:r>
              <a:rPr lang="nl-NL" sz="2400" dirty="0"/>
              <a:t>Lichamelijk </a:t>
            </a:r>
          </a:p>
          <a:p>
            <a:r>
              <a:rPr lang="nl-NL" sz="2400" dirty="0"/>
              <a:t>Psychisch </a:t>
            </a:r>
          </a:p>
          <a:p>
            <a:r>
              <a:rPr lang="nl-NL" sz="2400" dirty="0"/>
              <a:t>Sociaal</a:t>
            </a:r>
          </a:p>
          <a:p>
            <a:endParaRPr lang="nl-NL" sz="2400" dirty="0"/>
          </a:p>
          <a:p>
            <a:r>
              <a:rPr lang="nl-NL" sz="2400" dirty="0"/>
              <a:t>Nabespreken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167467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4472" y="1142493"/>
            <a:ext cx="7212013" cy="647700"/>
          </a:xfrm>
        </p:spPr>
        <p:txBody>
          <a:bodyPr/>
          <a:lstStyle/>
          <a:p>
            <a:r>
              <a:rPr lang="nl-NL" dirty="0"/>
              <a:t>Hygiëne </a:t>
            </a:r>
          </a:p>
        </p:txBody>
      </p:sp>
      <p:pic>
        <p:nvPicPr>
          <p:cNvPr id="1030" name="Picture 6" descr="http://www.menselijk-lichaam.com/wp-content/uploads/Handen-was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4005065"/>
            <a:ext cx="4846340" cy="27315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703512" y="3805009"/>
            <a:ext cx="2553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Arial"/>
              </a:rPr>
              <a:t>Persoonlijke hygiëne</a:t>
            </a:r>
          </a:p>
        </p:txBody>
      </p:sp>
      <p:pic>
        <p:nvPicPr>
          <p:cNvPr id="1032" name="Picture 8" descr="https://evika.nl/wp-content/uploads/2015/06/toilet-schoonmaken.jpg?e19c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89" y="3864392"/>
            <a:ext cx="4554959" cy="30129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7160847" y="4235837"/>
            <a:ext cx="2826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Arial"/>
              </a:rPr>
              <a:t>Huishoudelijke hygiëne</a:t>
            </a:r>
          </a:p>
        </p:txBody>
      </p:sp>
      <p:pic>
        <p:nvPicPr>
          <p:cNvPr id="1034" name="Picture 10" descr="http://www.nubewust.nl/wp-content/uploads/2013/04/Groente-en-fruit-wassen-60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3474" y="1143000"/>
            <a:ext cx="4932997" cy="32886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663953" y="1019145"/>
            <a:ext cx="2334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Arial"/>
              </a:rPr>
              <a:t>Voedingshygiëne</a:t>
            </a:r>
          </a:p>
        </p:txBody>
      </p:sp>
    </p:spTree>
    <p:extLst>
      <p:ext uri="{BB962C8B-B14F-4D97-AF65-F5344CB8AC3E}">
        <p14:creationId xmlns:p14="http://schemas.microsoft.com/office/powerpoint/2010/main" val="70974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Micro-organismen</a:t>
            </a:r>
          </a:p>
        </p:txBody>
      </p:sp>
      <p:pic>
        <p:nvPicPr>
          <p:cNvPr id="2052" name="Picture 4" descr="https://www.hoogvliet.com/INTERSHOP/static/WFS/org-webshop-Site/-/org/nl_NL/XL/064395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0" r="15761"/>
          <a:stretch/>
        </p:blipFill>
        <p:spPr bwMode="auto">
          <a:xfrm>
            <a:off x="2351584" y="2636912"/>
            <a:ext cx="1269764" cy="14249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humbs.dreamstime.com/x/zachte-schimmelkaas-179008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2613550"/>
            <a:ext cx="2129879" cy="14483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272563" y="2151885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Arial"/>
              </a:rPr>
              <a:t>Nuttige micro-organismen</a:t>
            </a:r>
          </a:p>
        </p:txBody>
      </p:sp>
      <p:pic>
        <p:nvPicPr>
          <p:cNvPr id="2056" name="Picture 8" descr="https://www.gezondheidsplein.nl/upload/images/tinymce/Bacterie-e-co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38" y="5301208"/>
            <a:ext cx="1717917" cy="124012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wageningenur.nl/upload_mm/c/c/f/148fa663-983d-40ec-a804-a7593c8d0fc3_f825b8e3-5595-4bda-9193-b62e1a68a159_herpes%20virus_490x330_9e88ba5a_490x3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/>
          <a:stretch/>
        </p:blipFill>
        <p:spPr bwMode="auto">
          <a:xfrm>
            <a:off x="4377745" y="5301208"/>
            <a:ext cx="1533940" cy="124012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1.gstatic.com/images?q=tbn:ANd9GcQYDt6EDSNmqYuIGVrPxiFLkWTKIATwQ4eNXzcV5wGjzNsL3m_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77" y="5301208"/>
            <a:ext cx="1846703" cy="124012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2171700" y="4884718"/>
            <a:ext cx="362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Arial"/>
              </a:rPr>
              <a:t>Schadelijke micro-organismen</a:t>
            </a:r>
          </a:p>
        </p:txBody>
      </p:sp>
      <p:pic>
        <p:nvPicPr>
          <p:cNvPr id="2062" name="Picture 14" descr="http://images.fineartamerica.com/images-medium-large/1-ciliate-protozoa-sem-steve-gschmeissn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171" y="5284829"/>
            <a:ext cx="1417279" cy="124090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2258660" y="6419217"/>
            <a:ext cx="1727693" cy="4410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rgbClr val="FFFFFF"/>
                </a:solidFill>
                <a:latin typeface="Arial"/>
              </a:rPr>
              <a:t>Bacteriën</a:t>
            </a:r>
          </a:p>
        </p:txBody>
      </p:sp>
      <p:sp>
        <p:nvSpPr>
          <p:cNvPr id="16" name="Rechthoek 15"/>
          <p:cNvSpPr/>
          <p:nvPr/>
        </p:nvSpPr>
        <p:spPr>
          <a:xfrm>
            <a:off x="4377745" y="6394591"/>
            <a:ext cx="1533939" cy="4410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rgbClr val="FFFFFF"/>
                </a:solidFill>
                <a:latin typeface="Arial"/>
              </a:rPr>
              <a:t>Virussen</a:t>
            </a:r>
          </a:p>
        </p:txBody>
      </p:sp>
      <p:sp>
        <p:nvSpPr>
          <p:cNvPr id="17" name="Rechthoek 16"/>
          <p:cNvSpPr/>
          <p:nvPr/>
        </p:nvSpPr>
        <p:spPr>
          <a:xfrm>
            <a:off x="6303076" y="6419634"/>
            <a:ext cx="1846703" cy="4410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rgbClr val="FFFFFF"/>
                </a:solidFill>
                <a:latin typeface="Arial"/>
              </a:rPr>
              <a:t>Schimmels</a:t>
            </a:r>
          </a:p>
        </p:txBody>
      </p:sp>
      <p:sp>
        <p:nvSpPr>
          <p:cNvPr id="18" name="Rechthoek 17"/>
          <p:cNvSpPr/>
          <p:nvPr/>
        </p:nvSpPr>
        <p:spPr>
          <a:xfrm>
            <a:off x="8535897" y="6419217"/>
            <a:ext cx="1422553" cy="4410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rgbClr val="FFFFFF"/>
                </a:solidFill>
                <a:latin typeface="Arial"/>
              </a:rPr>
              <a:t>Protozoa</a:t>
            </a:r>
          </a:p>
        </p:txBody>
      </p:sp>
    </p:spTree>
    <p:extLst>
      <p:ext uri="{BB962C8B-B14F-4D97-AF65-F5344CB8AC3E}">
        <p14:creationId xmlns:p14="http://schemas.microsoft.com/office/powerpoint/2010/main" val="3444198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7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Bacterien</a:t>
            </a:r>
            <a:r>
              <a:rPr lang="nl-NL" dirty="0"/>
              <a:t>: veroorzakers van wondinfecties, blaasontsteking, keelpijn</a:t>
            </a:r>
          </a:p>
          <a:p>
            <a:r>
              <a:rPr lang="nl-NL" dirty="0"/>
              <a:t>Virussen: veroorzakers van verkoudheid, groep, koortslip, aids</a:t>
            </a:r>
          </a:p>
          <a:p>
            <a:r>
              <a:rPr lang="nl-NL" dirty="0"/>
              <a:t>Schimmels: veroorzakers van voetschimmel, schimmelinfecties aan geslachtsoorzaken</a:t>
            </a:r>
          </a:p>
          <a:p>
            <a:r>
              <a:rPr lang="nl-NL" dirty="0"/>
              <a:t>Protozoa: veroorzakers van malaria, ernstige darminfecties</a:t>
            </a:r>
          </a:p>
        </p:txBody>
      </p:sp>
    </p:spTree>
    <p:extLst>
      <p:ext uri="{BB962C8B-B14F-4D97-AF65-F5344CB8AC3E}">
        <p14:creationId xmlns:p14="http://schemas.microsoft.com/office/powerpoint/2010/main" val="5347652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7" y="1147217"/>
            <a:ext cx="7212013" cy="647700"/>
          </a:xfrm>
        </p:spPr>
        <p:txBody>
          <a:bodyPr/>
          <a:lstStyle/>
          <a:p>
            <a:r>
              <a:rPr lang="nl-NL" dirty="0"/>
              <a:t>Besmetting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919537" y="2164794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Arial"/>
              </a:rPr>
              <a:t>Directe besmetting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528048" y="2164794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Arial"/>
              </a:rPr>
              <a:t>Indirecte besmetting</a:t>
            </a:r>
          </a:p>
        </p:txBody>
      </p:sp>
      <p:pic>
        <p:nvPicPr>
          <p:cNvPr id="3076" name="Picture 4" descr="http://www.startpunthonden.nl/img/nieuws/kush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722746"/>
            <a:ext cx="441240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in.snmmd.nl/m/yqsw37bpzcf1_wd1280.jpg/schouder-uit-de-kom-door-niez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4"/>
          <a:stretch/>
        </p:blipFill>
        <p:spPr bwMode="auto">
          <a:xfrm>
            <a:off x="6528048" y="2703072"/>
            <a:ext cx="4029054" cy="275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22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7" y="1196752"/>
            <a:ext cx="7212013" cy="647700"/>
          </a:xfrm>
        </p:spPr>
        <p:txBody>
          <a:bodyPr/>
          <a:lstStyle/>
          <a:p>
            <a:r>
              <a:rPr lang="nl-NL" dirty="0"/>
              <a:t>Weerstand tegen besmetting</a:t>
            </a:r>
          </a:p>
        </p:txBody>
      </p:sp>
      <p:pic>
        <p:nvPicPr>
          <p:cNvPr id="4098" name="Picture 2" descr="http://www.lymetelijf.nl/wp-content/uploads/2015/07/immuunsysteem-en-Ly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204863"/>
            <a:ext cx="3946475" cy="319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253030" y="3387688"/>
            <a:ext cx="3599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>
                <a:solidFill>
                  <a:srgbClr val="000000"/>
                </a:solidFill>
                <a:latin typeface="Arial"/>
              </a:rPr>
              <a:t>Wie hebben een lagere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>
                <a:solidFill>
                  <a:srgbClr val="000000"/>
                </a:solidFill>
                <a:latin typeface="Arial"/>
              </a:rPr>
              <a:t>weerstand?</a:t>
            </a:r>
          </a:p>
        </p:txBody>
      </p:sp>
    </p:spTree>
    <p:extLst>
      <p:ext uri="{BB962C8B-B14F-4D97-AF65-F5344CB8AC3E}">
        <p14:creationId xmlns:p14="http://schemas.microsoft.com/office/powerpoint/2010/main" val="4204546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Uitschakelen micro-organismen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85988" y="2093914"/>
            <a:ext cx="7212012" cy="1983159"/>
          </a:xfrm>
        </p:spPr>
        <p:txBody>
          <a:bodyPr/>
          <a:lstStyle/>
          <a:p>
            <a:r>
              <a:rPr lang="nl-NL" sz="2400" b="1" dirty="0"/>
              <a:t>Steriliseren</a:t>
            </a:r>
            <a:r>
              <a:rPr lang="nl-NL" sz="2400" dirty="0"/>
              <a:t> = doden van ALLE bacteriën, virussen, kiemen en schimmels.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b="1" dirty="0"/>
              <a:t>Desinfecteren</a:t>
            </a:r>
            <a:r>
              <a:rPr lang="nl-NL" sz="2400" dirty="0"/>
              <a:t> = doodt wel ziekmakende organismen maar de kiemen blijven leven.</a:t>
            </a:r>
          </a:p>
        </p:txBody>
      </p:sp>
      <p:pic>
        <p:nvPicPr>
          <p:cNvPr id="5122" name="Picture 2" descr="http://blogmama.nl/wp-content/uploads/2013/09/Melk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2"/>
          <a:stretch/>
        </p:blipFill>
        <p:spPr bwMode="auto">
          <a:xfrm>
            <a:off x="2171700" y="4725144"/>
            <a:ext cx="3405922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mst.nl/wps/wcm/connect/www/0b50c276-3d1a-4f0a-946c-5aa7c64bb2da/1/desinfectie.jpg?MOD=AJPERES&amp;CACHEID=ROOTWORKSPACE.Z18_11A62AC0JGFLB0AOKJK1NH29U1-0b50c276-3d1a-4f0a-946c-5aa7c64bb2da/1-laIzY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08" y="4725144"/>
            <a:ext cx="261689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293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Eindopdracht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Start maken met eindopdracht</a:t>
            </a:r>
          </a:p>
          <a:p>
            <a:endParaRPr lang="nl-NL" dirty="0"/>
          </a:p>
          <a:p>
            <a:r>
              <a:rPr lang="nl-NL" dirty="0"/>
              <a:t>Groepjes verdelen</a:t>
            </a:r>
            <a:br>
              <a:rPr lang="nl-NL" dirty="0"/>
            </a:br>
            <a:r>
              <a:rPr lang="nl-NL" dirty="0"/>
              <a:t>Doelgroepen verdelen</a:t>
            </a:r>
          </a:p>
        </p:txBody>
      </p:sp>
    </p:spTree>
    <p:extLst>
      <p:ext uri="{BB962C8B-B14F-4D97-AF65-F5344CB8AC3E}">
        <p14:creationId xmlns:p14="http://schemas.microsoft.com/office/powerpoint/2010/main" val="408748977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 over? Namenspel!!</a:t>
            </a:r>
          </a:p>
        </p:txBody>
      </p:sp>
      <p:pic>
        <p:nvPicPr>
          <p:cNvPr id="1026" name="Picture 2" descr="Afbeeldingsresultaat voor na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060849"/>
            <a:ext cx="722170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6956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iedereen er?</a:t>
            </a:r>
          </a:p>
        </p:txBody>
      </p:sp>
      <p:pic>
        <p:nvPicPr>
          <p:cNvPr id="5122" name="Picture 2" descr="Afbeeldingsresultaat voor aanwezighei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628800"/>
            <a:ext cx="7212013" cy="540901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987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nl-NL" dirty="0"/>
              <a:t>Lesweek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85988" y="2093913"/>
            <a:ext cx="7212012" cy="3999383"/>
          </a:xfrm>
        </p:spPr>
        <p:txBody>
          <a:bodyPr/>
          <a:lstStyle/>
          <a:p>
            <a:r>
              <a:rPr lang="nl-NL" sz="2400" b="1" dirty="0"/>
              <a:t>Uitleg vak/beoordeling</a:t>
            </a:r>
          </a:p>
          <a:p>
            <a:endParaRPr lang="nl-NL" sz="2400" b="1" dirty="0"/>
          </a:p>
          <a:p>
            <a:r>
              <a:rPr lang="nl-NL" sz="2400" b="1" dirty="0"/>
              <a:t>Kennismaken</a:t>
            </a:r>
          </a:p>
          <a:p>
            <a:endParaRPr lang="nl-NL" sz="2400" b="1" dirty="0"/>
          </a:p>
          <a:p>
            <a:r>
              <a:rPr lang="nl-NL" sz="2400" b="1" dirty="0"/>
              <a:t>Theorie pagina 155 t/m 171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Gezondheid in het algemeen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Gezondheidsrisico’s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Hygiëne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Micro-organismen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Besmetting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Uitschakelen micro-organismen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b="1" dirty="0"/>
          </a:p>
          <a:p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921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 met dit vak?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Programma van 10 weken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Thema 7,8,9 en 10 (boek “Ontwikkeling en omgeving” </a:t>
            </a:r>
            <a:r>
              <a:rPr lang="nl-NL" sz="2400" dirty="0" err="1"/>
              <a:t>Angerenstein</a:t>
            </a:r>
            <a:r>
              <a:rPr lang="nl-NL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Gezondheid, hygiëne, voeding en vocht, etiketten lezen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 groepjes een gezondheidsvoorlichtingsfolder maken en die presenteren voor de klas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9050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Beoordeling van dit vak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Folder en presentatie gezondheidsvoorlichting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Presentie en inzet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Eindtoets</a:t>
            </a:r>
          </a:p>
          <a:p>
            <a:endParaRPr lang="nl-NL" sz="2400" dirty="0"/>
          </a:p>
        </p:txBody>
      </p:sp>
      <p:pic>
        <p:nvPicPr>
          <p:cNvPr id="4" name="Afbeelding 3" descr="Definitie Presenteren - Hoe doe je dat eigenlijk?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996952"/>
            <a:ext cx="3672408" cy="367240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304254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1700" y="1143000"/>
            <a:ext cx="7596708" cy="647700"/>
          </a:xfrm>
        </p:spPr>
        <p:txBody>
          <a:bodyPr/>
          <a:lstStyle/>
          <a:p>
            <a:r>
              <a:rPr lang="nl-NL" dirty="0"/>
              <a:t>Wat neem ik altijd mee naar de les?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Boek “Ontwikkeling en omgeving” </a:t>
            </a:r>
            <a:r>
              <a:rPr lang="nl-NL" sz="2400" dirty="0" err="1"/>
              <a:t>Angerenstein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Laptop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Schrijfblok/schrift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Pen/potlood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Mobiel en laptop tijdens de les? Alleen wanneer de docent daartoe opdracht geeft.</a:t>
            </a:r>
          </a:p>
        </p:txBody>
      </p:sp>
      <p:pic>
        <p:nvPicPr>
          <p:cNvPr id="4" name="Afbeelding 3" descr="Verboden mobiele telefoon of mobiel bell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753668"/>
            <a:ext cx="1792490" cy="1792490"/>
          </a:xfrm>
          <a:prstGeom prst="rect">
            <a:avLst/>
          </a:prstGeom>
        </p:spPr>
      </p:pic>
      <p:pic>
        <p:nvPicPr>
          <p:cNvPr id="2052" name="Picture 4" descr="http://www.hearinglink.com.au/wp-content/uploads/2012/05/earbud-p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t="5965" r="8944" b="274"/>
          <a:stretch/>
        </p:blipFill>
        <p:spPr bwMode="auto">
          <a:xfrm>
            <a:off x="4223793" y="4752250"/>
            <a:ext cx="1909439" cy="179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chte verbindingslijn 8"/>
          <p:cNvCxnSpPr/>
          <p:nvPr/>
        </p:nvCxnSpPr>
        <p:spPr>
          <a:xfrm>
            <a:off x="4223793" y="4752250"/>
            <a:ext cx="1909439" cy="17903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V="1">
            <a:off x="4223793" y="4752250"/>
            <a:ext cx="1909439" cy="17903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fbeeldingsresultaat voor verboden te et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6048" r="15699" b="12306"/>
          <a:stretch/>
        </p:blipFill>
        <p:spPr bwMode="auto">
          <a:xfrm>
            <a:off x="6392834" y="4750277"/>
            <a:ext cx="1525075" cy="179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638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Werkafspraken maken</a:t>
            </a:r>
          </a:p>
        </p:txBody>
      </p:sp>
      <p:pic>
        <p:nvPicPr>
          <p:cNvPr id="1028" name="Picture 4" descr="Afbeeldingsresultaat voor respect voor elka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101830"/>
            <a:ext cx="6984776" cy="475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834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Jouw medestudenten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b="1" dirty="0"/>
              <a:t>Kennismaking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Maak groepjes van 4 of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15 minuten kennismaken in jouw groepje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vragen die jullie gaan beantwoorden: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- Ben je gezond?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- Is je familie gezond?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- Wat doe jij aan je gezondheid?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- Waarom is het belangrijk om je bewust te zijn van je gezondheid als je dit bekijkt in je toekomstige beroep (voor jezelf en cliënten?)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Daarna klassikaal de woordvoerder van het groepje kort laten vertellen wie er in het groepje zitten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4" name="Picture 2" descr="Afbeeldingsresultaat voor kennismakingsgespr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37" y="1248263"/>
            <a:ext cx="3504613" cy="300849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209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versta jij onder gezondheid?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85988" y="2093913"/>
            <a:ext cx="5638204" cy="3556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Groepjes maken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Elke groepje schrijft op een flap alle letters van het alfabet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Bij elke letter een woord verzinnen dat met gezondheid te maken heeft.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Elke letter = 1 punt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letters Q,X,Y leveren 5 punten 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/>
              <a:t>15 </a:t>
            </a:r>
            <a:r>
              <a:rPr lang="nl-NL" sz="2400" b="1" dirty="0"/>
              <a:t>minuten de tijd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Groepje met hoogste score heeft gewonnen!</a:t>
            </a:r>
          </a:p>
          <a:p>
            <a:endParaRPr lang="nl-NL" dirty="0"/>
          </a:p>
        </p:txBody>
      </p:sp>
      <p:pic>
        <p:nvPicPr>
          <p:cNvPr id="4" name="Tijdelijke aanduiding voor inhoud 5" descr="Alfabet - EduWik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r="6490"/>
          <a:stretch/>
        </p:blipFill>
        <p:spPr>
          <a:xfrm>
            <a:off x="7176120" y="4077072"/>
            <a:ext cx="3203848" cy="28769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41407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andaardontwerp">
  <a:themeElements>
    <a:clrScheme name="Standaardontwerp 8">
      <a:dk1>
        <a:srgbClr val="000000"/>
      </a:dk1>
      <a:lt1>
        <a:srgbClr val="FFFFFF"/>
      </a:lt1>
      <a:dk2>
        <a:srgbClr val="000000"/>
      </a:dk2>
      <a:lt2>
        <a:srgbClr val="DDBB01"/>
      </a:lt2>
      <a:accent1>
        <a:srgbClr val="B50070"/>
      </a:accent1>
      <a:accent2>
        <a:srgbClr val="C1C91F"/>
      </a:accent2>
      <a:accent3>
        <a:srgbClr val="FFFFFF"/>
      </a:accent3>
      <a:accent4>
        <a:srgbClr val="000000"/>
      </a:accent4>
      <a:accent5>
        <a:srgbClr val="D7AABB"/>
      </a:accent5>
      <a:accent6>
        <a:srgbClr val="AFB61B"/>
      </a:accent6>
      <a:hlink>
        <a:srgbClr val="009EE0"/>
      </a:hlink>
      <a:folHlink>
        <a:srgbClr val="81197F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0000"/>
        </a:dk1>
        <a:lt1>
          <a:srgbClr val="FFFFFF"/>
        </a:lt1>
        <a:dk2>
          <a:srgbClr val="000000"/>
        </a:dk2>
        <a:lt2>
          <a:srgbClr val="DDBB01"/>
        </a:lt2>
        <a:accent1>
          <a:srgbClr val="B50070"/>
        </a:accent1>
        <a:accent2>
          <a:srgbClr val="C1C91F"/>
        </a:accent2>
        <a:accent3>
          <a:srgbClr val="FFFFFF"/>
        </a:accent3>
        <a:accent4>
          <a:srgbClr val="000000"/>
        </a:accent4>
        <a:accent5>
          <a:srgbClr val="D7AABB"/>
        </a:accent5>
        <a:accent6>
          <a:srgbClr val="AFB61B"/>
        </a:accent6>
        <a:hlink>
          <a:srgbClr val="009EE0"/>
        </a:hlink>
        <a:folHlink>
          <a:srgbClr val="8119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oorderpoort (1).potx" id="{D498A3D9-63B3-4354-BDE2-D485172A703B}" vid="{CE4C7679-35A8-48C8-B882-D26FA93816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449</Words>
  <Application>Microsoft Office PowerPoint</Application>
  <PresentationFormat>Breedbeeld</PresentationFormat>
  <Paragraphs>113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Standaardontwerp</vt:lpstr>
      <vt:lpstr>Gezondheid</vt:lpstr>
      <vt:lpstr>Is iedereen er?</vt:lpstr>
      <vt:lpstr>Lesweek 1</vt:lpstr>
      <vt:lpstr>Wat gaan we doen met dit vak?</vt:lpstr>
      <vt:lpstr>Beoordeling van dit vak</vt:lpstr>
      <vt:lpstr>Wat neem ik altijd mee naar de les?</vt:lpstr>
      <vt:lpstr>Werkafspraken maken</vt:lpstr>
      <vt:lpstr>Jouw medestudenten</vt:lpstr>
      <vt:lpstr>Wat versta jij onder gezondheid?</vt:lpstr>
      <vt:lpstr>Gezondheid in zijn algemeen</vt:lpstr>
      <vt:lpstr>Gezondheidsrisico’s</vt:lpstr>
      <vt:lpstr>Hygiëne </vt:lpstr>
      <vt:lpstr>Micro-organismen</vt:lpstr>
      <vt:lpstr>PowerPoint-presentatie</vt:lpstr>
      <vt:lpstr>Besmetting</vt:lpstr>
      <vt:lpstr>Weerstand tegen besmetting</vt:lpstr>
      <vt:lpstr>Uitschakelen micro-organismen</vt:lpstr>
      <vt:lpstr>Eindopdracht </vt:lpstr>
      <vt:lpstr>Tijd over? Namenspel!!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Berthe Toonder-ter Veen</dc:creator>
  <cp:lastModifiedBy>Solange Sommeling</cp:lastModifiedBy>
  <cp:revision>7</cp:revision>
  <dcterms:created xsi:type="dcterms:W3CDTF">2017-09-06T09:15:59Z</dcterms:created>
  <dcterms:modified xsi:type="dcterms:W3CDTF">2018-01-27T20:43:18Z</dcterms:modified>
</cp:coreProperties>
</file>